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96" r:id="rId3"/>
    <p:sldId id="305" r:id="rId4"/>
    <p:sldId id="307" r:id="rId5"/>
    <p:sldId id="306" r:id="rId6"/>
    <p:sldId id="303" r:id="rId7"/>
    <p:sldId id="308" r:id="rId8"/>
    <p:sldId id="309" r:id="rId9"/>
    <p:sldId id="310" r:id="rId10"/>
    <p:sldId id="302" r:id="rId11"/>
    <p:sldId id="311" r:id="rId12"/>
    <p:sldId id="312" r:id="rId13"/>
    <p:sldId id="313" r:id="rId14"/>
    <p:sldId id="301" r:id="rId15"/>
    <p:sldId id="314" r:id="rId16"/>
    <p:sldId id="315" r:id="rId17"/>
    <p:sldId id="316" r:id="rId18"/>
    <p:sldId id="304" r:id="rId19"/>
    <p:sldId id="297" r:id="rId20"/>
    <p:sldId id="298" r:id="rId21"/>
    <p:sldId id="299" r:id="rId22"/>
    <p:sldId id="300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325FDE"/>
    <a:srgbClr val="3F8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4CFA-254D-4AF5-8AA9-9AA6D12E6BA5}" type="datetimeFigureOut">
              <a:rPr lang="de-AT" smtClean="0"/>
              <a:t>12.03.2018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FE6-562F-4E27-ACC0-6D0A2011FE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874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4CFA-254D-4AF5-8AA9-9AA6D12E6BA5}" type="datetimeFigureOut">
              <a:rPr lang="de-AT" smtClean="0"/>
              <a:t>12.03.2018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FE6-562F-4E27-ACC0-6D0A2011FE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1002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4CFA-254D-4AF5-8AA9-9AA6D12E6BA5}" type="datetimeFigureOut">
              <a:rPr lang="de-AT" smtClean="0"/>
              <a:t>12.03.2018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FE6-562F-4E27-ACC0-6D0A2011FE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6111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4CFA-254D-4AF5-8AA9-9AA6D12E6BA5}" type="datetimeFigureOut">
              <a:rPr lang="de-AT" smtClean="0"/>
              <a:t>12.03.2018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FE6-562F-4E27-ACC0-6D0A2011FE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522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4CFA-254D-4AF5-8AA9-9AA6D12E6BA5}" type="datetimeFigureOut">
              <a:rPr lang="de-AT" smtClean="0"/>
              <a:t>12.03.2018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FE6-562F-4E27-ACC0-6D0A2011FE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796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4CFA-254D-4AF5-8AA9-9AA6D12E6BA5}" type="datetimeFigureOut">
              <a:rPr lang="de-AT" smtClean="0"/>
              <a:t>12.03.2018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FE6-562F-4E27-ACC0-6D0A2011FE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476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4CFA-254D-4AF5-8AA9-9AA6D12E6BA5}" type="datetimeFigureOut">
              <a:rPr lang="de-AT" smtClean="0"/>
              <a:t>12.03.2018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FE6-562F-4E27-ACC0-6D0A2011FE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56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4CFA-254D-4AF5-8AA9-9AA6D12E6BA5}" type="datetimeFigureOut">
              <a:rPr lang="de-AT" smtClean="0"/>
              <a:t>12.03.2018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FE6-562F-4E27-ACC0-6D0A2011FE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086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4CFA-254D-4AF5-8AA9-9AA6D12E6BA5}" type="datetimeFigureOut">
              <a:rPr lang="de-AT" smtClean="0"/>
              <a:t>12.03.2018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FE6-562F-4E27-ACC0-6D0A2011FE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136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4CFA-254D-4AF5-8AA9-9AA6D12E6BA5}" type="datetimeFigureOut">
              <a:rPr lang="de-AT" smtClean="0"/>
              <a:t>12.03.2018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FE6-562F-4E27-ACC0-6D0A2011FE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7486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F4CFA-254D-4AF5-8AA9-9AA6D12E6BA5}" type="datetimeFigureOut">
              <a:rPr lang="de-AT" smtClean="0"/>
              <a:t>12.03.2018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1FE6-562F-4E27-ACC0-6D0A2011FE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268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F4CFA-254D-4AF5-8AA9-9AA6D12E6BA5}" type="datetimeFigureOut">
              <a:rPr lang="de-AT" smtClean="0"/>
              <a:t>12.03.2018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E1FE6-562F-4E27-ACC0-6D0A2011FE6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7690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e/url?sa=i&amp;rct=j&amp;q=&amp;esrc=s&amp;source=images&amp;cd=&amp;cad=rja&amp;uact=8&amp;ved=0ahUKEwjD0eve67LTAhXMzRoKHQM9BWgQjRwIBw&amp;url=http://www.klimaschutz-hannover.de/infos-service/veranstaltungen/veranstaltungen-detailansicht/artikel/wir-alle-sind-zeugen-menschen-im-klimawandel.html&amp;psig=AFQjCNHtX-36LK0I-j3Lew50dS1E2oZxXA&amp;ust=149277105434035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hyperlink" Target="http://www.google.de/url?sa=i&amp;rct=j&amp;q=&amp;esrc=s&amp;source=images&amp;cd=&amp;cad=rja&amp;uact=8&amp;ved=0ahUKEwjhhov1tObZAhXNKewKHdR9ANEQjRwIBg&amp;url=http://www.tierchenwelt.de/nagetiere/577-murmeltier.html&amp;psig=AOvVaw0gR_CumrjMqFr14zGH9PQv&amp;ust=1520931322580144" TargetMode="Externa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de/url?sa=i&amp;rct=j&amp;q=&amp;esrc=s&amp;source=images&amp;cd=&amp;cad=rja&amp;uact=8&amp;ved=0ahUKEwj96pnnr-bZAhXIy6QKHX8PDsMQjRwIBg&amp;url=http://www.natuerlich-online.ch/magazin/artikel/wasser-ist-leben/&amp;psig=AOvVaw0ldSh3BliN7CMODsZulv6n&amp;ust=1520929951655436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80915"/>
            <a:ext cx="4104456" cy="25444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12688" y="1844824"/>
            <a:ext cx="7374607" cy="1470025"/>
          </a:xfrm>
        </p:spPr>
        <p:txBody>
          <a:bodyPr>
            <a:normAutofit/>
          </a:bodyPr>
          <a:lstStyle/>
          <a:p>
            <a:r>
              <a:rPr lang="de-AT" sz="6000" b="1" dirty="0" smtClean="0"/>
              <a:t>KLAR! Kaunergrat</a:t>
            </a:r>
            <a:endParaRPr lang="de-AT" sz="6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91580" y="3332843"/>
            <a:ext cx="7416824" cy="648072"/>
          </a:xfrm>
        </p:spPr>
        <p:txBody>
          <a:bodyPr>
            <a:normAutofit/>
          </a:bodyPr>
          <a:lstStyle/>
          <a:p>
            <a:r>
              <a:rPr lang="de-AT" sz="2800" dirty="0" smtClean="0"/>
              <a:t>15.03.2018, Projektvorstellungen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361813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-1" y="0"/>
            <a:ext cx="161240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Untertitel 5"/>
          <p:cNvSpPr>
            <a:spLocks noGrp="1"/>
          </p:cNvSpPr>
          <p:nvPr>
            <p:ph type="subTitle" idx="1"/>
          </p:nvPr>
        </p:nvSpPr>
        <p:spPr>
          <a:xfrm>
            <a:off x="2051720" y="476672"/>
            <a:ext cx="6480720" cy="122413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de-AT" dirty="0">
                <a:solidFill>
                  <a:schemeClr val="tx1"/>
                </a:solidFill>
              </a:rPr>
              <a:t>Unterprojekt 2 Schirm:</a:t>
            </a:r>
          </a:p>
          <a:p>
            <a:pPr algn="l">
              <a:spcBef>
                <a:spcPts val="600"/>
              </a:spcBef>
            </a:pPr>
            <a:r>
              <a:rPr lang="de-AT" b="1" dirty="0">
                <a:solidFill>
                  <a:schemeClr val="tx1"/>
                </a:solidFill>
              </a:rPr>
              <a:t>KLAR! KLI KLA KAU Schulworkshops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" y="5819572"/>
            <a:ext cx="1448771" cy="898120"/>
          </a:xfrm>
          <a:prstGeom prst="rect">
            <a:avLst/>
          </a:prstGeom>
        </p:spPr>
      </p:pic>
      <p:sp>
        <p:nvSpPr>
          <p:cNvPr id="6" name="Untertitel 5"/>
          <p:cNvSpPr txBox="1">
            <a:spLocks/>
          </p:cNvSpPr>
          <p:nvPr/>
        </p:nvSpPr>
        <p:spPr>
          <a:xfrm>
            <a:off x="1835696" y="6268632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600" b="1" i="1" dirty="0" smtClean="0">
                <a:solidFill>
                  <a:srgbClr val="669900"/>
                </a:solidFill>
              </a:rPr>
              <a:t>KLI KLA KAU – Workshops an Schulen.</a:t>
            </a:r>
          </a:p>
        </p:txBody>
      </p:sp>
      <p:pic>
        <p:nvPicPr>
          <p:cNvPr id="12" name="Picture 7" descr="Bildergebnis für wir alle sind zeugen menschen im klimawande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255">
            <a:off x="1560071" y="2222321"/>
            <a:ext cx="3357197" cy="2516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3" name="Picture 3" descr="http://www.klimabuendnis.at/images/gross/NMS_Gleisdorf_WS_KWA_Bodenversuch_06_15_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751" y="4005064"/>
            <a:ext cx="2922515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4" name="Picture 5" descr="http://www.klimabuendnis.at/images/gross/screenshot_scribble_fro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8676">
            <a:off x="5104938" y="2341918"/>
            <a:ext cx="3531596" cy="19865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677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-1" y="0"/>
            <a:ext cx="161240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" y="5819572"/>
            <a:ext cx="1448771" cy="898120"/>
          </a:xfrm>
          <a:prstGeom prst="rect">
            <a:avLst/>
          </a:prstGeom>
        </p:spPr>
      </p:pic>
      <p:sp>
        <p:nvSpPr>
          <p:cNvPr id="6" name="Untertitel 5"/>
          <p:cNvSpPr txBox="1">
            <a:spLocks/>
          </p:cNvSpPr>
          <p:nvPr/>
        </p:nvSpPr>
        <p:spPr>
          <a:xfrm>
            <a:off x="1835696" y="6268632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600" b="1" i="1" dirty="0" smtClean="0">
                <a:solidFill>
                  <a:srgbClr val="669900"/>
                </a:solidFill>
              </a:rPr>
              <a:t>KLI KLA KAU – Workshops an Schulen.</a:t>
            </a:r>
          </a:p>
        </p:txBody>
      </p:sp>
      <p:sp>
        <p:nvSpPr>
          <p:cNvPr id="10" name="Untertitel 5"/>
          <p:cNvSpPr txBox="1">
            <a:spLocks/>
          </p:cNvSpPr>
          <p:nvPr/>
        </p:nvSpPr>
        <p:spPr>
          <a:xfrm>
            <a:off x="1858113" y="404664"/>
            <a:ext cx="651672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4400" b="1" dirty="0" smtClean="0">
                <a:solidFill>
                  <a:schemeClr val="tx1"/>
                </a:solidFill>
              </a:rPr>
              <a:t>Projekt-Hintergrund</a:t>
            </a:r>
          </a:p>
        </p:txBody>
      </p:sp>
      <p:sp>
        <p:nvSpPr>
          <p:cNvPr id="3" name="Rechteck 2"/>
          <p:cNvSpPr/>
          <p:nvPr/>
        </p:nvSpPr>
        <p:spPr>
          <a:xfrm>
            <a:off x="1960920" y="1484784"/>
            <a:ext cx="678754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/>
              <a:t>Menschen in der ganzen Welt spüren den Klimawandel längst am eigenen Leib, auch in der KLAR! </a:t>
            </a:r>
            <a:r>
              <a:rPr lang="de-DE" sz="2800" dirty="0" smtClean="0"/>
              <a:t>Kaunergrat.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smtClean="0"/>
              <a:t>Handlungsbedarf wird oft nicht erkannt. Gewisse Ohnmacht angesichts </a:t>
            </a:r>
            <a:r>
              <a:rPr lang="de-DE" sz="2800" dirty="0"/>
              <a:t>dieser Bedrohung. </a:t>
            </a:r>
            <a:endParaRPr lang="de-DE" sz="2800" dirty="0" smtClean="0"/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smtClean="0"/>
              <a:t>Ausarbeitung des Schulworkshops          KLI KLA KAU im Auftrag der KLAR! Kaunergrat im Jahr 2017.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56375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-1" y="0"/>
            <a:ext cx="161240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" y="5819572"/>
            <a:ext cx="1448771" cy="898120"/>
          </a:xfrm>
          <a:prstGeom prst="rect">
            <a:avLst/>
          </a:prstGeom>
        </p:spPr>
      </p:pic>
      <p:sp>
        <p:nvSpPr>
          <p:cNvPr id="6" name="Untertitel 5"/>
          <p:cNvSpPr txBox="1">
            <a:spLocks/>
          </p:cNvSpPr>
          <p:nvPr/>
        </p:nvSpPr>
        <p:spPr>
          <a:xfrm>
            <a:off x="1835696" y="6268632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600" b="1" i="1" dirty="0" smtClean="0">
                <a:solidFill>
                  <a:srgbClr val="669900"/>
                </a:solidFill>
              </a:rPr>
              <a:t>KLI KLA KAU – Workshops an Schulen.</a:t>
            </a:r>
          </a:p>
        </p:txBody>
      </p:sp>
      <p:sp>
        <p:nvSpPr>
          <p:cNvPr id="10" name="Untertitel 5"/>
          <p:cNvSpPr txBox="1">
            <a:spLocks/>
          </p:cNvSpPr>
          <p:nvPr/>
        </p:nvSpPr>
        <p:spPr>
          <a:xfrm>
            <a:off x="1858113" y="404664"/>
            <a:ext cx="651672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4400" b="1" dirty="0" smtClean="0">
                <a:solidFill>
                  <a:schemeClr val="tx1"/>
                </a:solidFill>
              </a:rPr>
              <a:t>Projekt-Ziele</a:t>
            </a:r>
          </a:p>
        </p:txBody>
      </p:sp>
      <p:sp>
        <p:nvSpPr>
          <p:cNvPr id="2" name="Rechteck 1"/>
          <p:cNvSpPr/>
          <p:nvPr/>
        </p:nvSpPr>
        <p:spPr>
          <a:xfrm>
            <a:off x="1858113" y="1340768"/>
            <a:ext cx="60888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smtClean="0"/>
              <a:t>Die Themen „Klimawandel“ und „Anpassung an den Klimawandel“ in die Region bringen.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smtClean="0"/>
              <a:t>Sensibilisierung von Kindern </a:t>
            </a:r>
            <a:r>
              <a:rPr lang="de-DE" sz="2800" dirty="0"/>
              <a:t>bzw. </a:t>
            </a:r>
            <a:r>
              <a:rPr lang="de-DE" sz="2800" dirty="0" smtClean="0"/>
              <a:t>Schülern</a:t>
            </a:r>
            <a:r>
              <a:rPr lang="de-DE" sz="2800" dirty="0"/>
              <a:t> </a:t>
            </a:r>
            <a:r>
              <a:rPr lang="de-DE" sz="2800" dirty="0" smtClean="0"/>
              <a:t>für die </a:t>
            </a:r>
            <a:r>
              <a:rPr lang="de-DE" sz="2800" dirty="0"/>
              <a:t>Themen Wetter und Klima, Klimawandel, Klimaschutz und Klimawandelanpassung</a:t>
            </a:r>
            <a:r>
              <a:rPr lang="de-DE" sz="2800" dirty="0" smtClean="0"/>
              <a:t>.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dirty="0" smtClean="0"/>
              <a:t>Einbindung von persönlichen Erfahrungen und regionaler Betroffenheit.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379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-1" y="0"/>
            <a:ext cx="161240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" y="5819572"/>
            <a:ext cx="1448771" cy="898120"/>
          </a:xfrm>
          <a:prstGeom prst="rect">
            <a:avLst/>
          </a:prstGeom>
        </p:spPr>
      </p:pic>
      <p:sp>
        <p:nvSpPr>
          <p:cNvPr id="6" name="Untertitel 5"/>
          <p:cNvSpPr txBox="1">
            <a:spLocks/>
          </p:cNvSpPr>
          <p:nvPr/>
        </p:nvSpPr>
        <p:spPr>
          <a:xfrm>
            <a:off x="1835696" y="6268632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600" b="1" i="1" dirty="0" smtClean="0">
                <a:solidFill>
                  <a:srgbClr val="669900"/>
                </a:solidFill>
              </a:rPr>
              <a:t>KLI KLA KAU – Workshops an Schulen.</a:t>
            </a:r>
          </a:p>
        </p:txBody>
      </p:sp>
      <p:sp>
        <p:nvSpPr>
          <p:cNvPr id="10" name="Untertitel 5"/>
          <p:cNvSpPr txBox="1">
            <a:spLocks/>
          </p:cNvSpPr>
          <p:nvPr/>
        </p:nvSpPr>
        <p:spPr>
          <a:xfrm>
            <a:off x="1858113" y="404664"/>
            <a:ext cx="651672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4400" b="1" dirty="0" smtClean="0">
                <a:solidFill>
                  <a:schemeClr val="tx1"/>
                </a:solidFill>
              </a:rPr>
              <a:t>Maßnahmen</a:t>
            </a:r>
          </a:p>
        </p:txBody>
      </p:sp>
      <p:sp>
        <p:nvSpPr>
          <p:cNvPr id="2" name="Rechteck 1"/>
          <p:cNvSpPr/>
          <p:nvPr/>
        </p:nvSpPr>
        <p:spPr>
          <a:xfrm>
            <a:off x="1858113" y="1393063"/>
            <a:ext cx="624644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b="1" dirty="0"/>
              <a:t>A</a:t>
            </a:r>
            <a:r>
              <a:rPr lang="de-DE" sz="3200" b="1" dirty="0" smtClean="0"/>
              <a:t>bhaltung von 12 Schul-workshops </a:t>
            </a:r>
            <a:r>
              <a:rPr lang="de-DE" sz="3200" dirty="0" smtClean="0"/>
              <a:t>in den Schulen der KLAR! Kaunergrat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b="1" dirty="0" smtClean="0"/>
              <a:t>Einbindung</a:t>
            </a:r>
            <a:r>
              <a:rPr lang="de-DE" sz="3200" dirty="0" smtClean="0"/>
              <a:t> von regionalen Klimazeugen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3200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59" y="3741387"/>
            <a:ext cx="2319623" cy="251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89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rald\Documents\Dateien Ulli\3 Projekte\KLAR!\1 Projekte KLAR\8_Ausstellung Klimazeugen\Hund &amp; Katz\Hund &amp; Katz_Fotos Gudi\Spiel_Tischplat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174">
            <a:off x="4097778" y="2036797"/>
            <a:ext cx="4132703" cy="30995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Rechteck 7"/>
          <p:cNvSpPr/>
          <p:nvPr/>
        </p:nvSpPr>
        <p:spPr>
          <a:xfrm>
            <a:off x="-1" y="0"/>
            <a:ext cx="161240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" y="5819572"/>
            <a:ext cx="1448771" cy="898120"/>
          </a:xfrm>
          <a:prstGeom prst="rect">
            <a:avLst/>
          </a:prstGeom>
        </p:spPr>
      </p:pic>
      <p:sp>
        <p:nvSpPr>
          <p:cNvPr id="6" name="Untertitel 5"/>
          <p:cNvSpPr txBox="1">
            <a:spLocks/>
          </p:cNvSpPr>
          <p:nvPr/>
        </p:nvSpPr>
        <p:spPr>
          <a:xfrm>
            <a:off x="1835696" y="6268632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600" b="1" i="1" dirty="0" smtClean="0">
                <a:solidFill>
                  <a:srgbClr val="669900"/>
                </a:solidFill>
              </a:rPr>
              <a:t>Klimazeugen-Ausstellung.</a:t>
            </a:r>
          </a:p>
        </p:txBody>
      </p:sp>
      <p:sp>
        <p:nvSpPr>
          <p:cNvPr id="9" name="Untertitel 5"/>
          <p:cNvSpPr txBox="1">
            <a:spLocks/>
          </p:cNvSpPr>
          <p:nvPr/>
        </p:nvSpPr>
        <p:spPr>
          <a:xfrm>
            <a:off x="2051720" y="476672"/>
            <a:ext cx="648072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r>
              <a:rPr lang="de-AT" dirty="0" smtClean="0">
                <a:solidFill>
                  <a:schemeClr val="tx1"/>
                </a:solidFill>
              </a:rPr>
              <a:t>Unterprojekt 3 Schirm:</a:t>
            </a:r>
          </a:p>
          <a:p>
            <a:pPr algn="l">
              <a:spcBef>
                <a:spcPts val="600"/>
              </a:spcBef>
            </a:pPr>
            <a:r>
              <a:rPr lang="de-AT" sz="3600" b="1" dirty="0" smtClean="0">
                <a:solidFill>
                  <a:schemeClr val="tx1"/>
                </a:solidFill>
              </a:rPr>
              <a:t>KLAR! Klimazeugen-Ausstellung</a:t>
            </a:r>
            <a:endParaRPr lang="de-AT" sz="3600" b="1" dirty="0">
              <a:solidFill>
                <a:schemeClr val="tx1"/>
              </a:solidFill>
            </a:endParaRPr>
          </a:p>
        </p:txBody>
      </p:sp>
      <p:pic>
        <p:nvPicPr>
          <p:cNvPr id="7" name="Grafik 5" descr="Klimazeugen_Zirl_2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0357">
            <a:off x="1506986" y="2460553"/>
            <a:ext cx="341399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AutoShape 4" descr="Bildergebnis für Murmelti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2054" name="Picture 6" descr="Bildergebnis für Murmeltie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767" y="3995777"/>
            <a:ext cx="2973466" cy="1980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677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-1" y="0"/>
            <a:ext cx="161240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" y="5819572"/>
            <a:ext cx="1448771" cy="898120"/>
          </a:xfrm>
          <a:prstGeom prst="rect">
            <a:avLst/>
          </a:prstGeom>
        </p:spPr>
      </p:pic>
      <p:sp>
        <p:nvSpPr>
          <p:cNvPr id="6" name="Untertitel 5"/>
          <p:cNvSpPr txBox="1">
            <a:spLocks/>
          </p:cNvSpPr>
          <p:nvPr/>
        </p:nvSpPr>
        <p:spPr>
          <a:xfrm>
            <a:off x="1835696" y="6268632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600" b="1" i="1" dirty="0" smtClean="0">
                <a:solidFill>
                  <a:srgbClr val="669900"/>
                </a:solidFill>
              </a:rPr>
              <a:t>Klimazeugen-Ausstellung.</a:t>
            </a:r>
          </a:p>
        </p:txBody>
      </p:sp>
      <p:sp>
        <p:nvSpPr>
          <p:cNvPr id="7" name="Untertitel 5"/>
          <p:cNvSpPr txBox="1">
            <a:spLocks/>
          </p:cNvSpPr>
          <p:nvPr/>
        </p:nvSpPr>
        <p:spPr>
          <a:xfrm>
            <a:off x="1835696" y="188640"/>
            <a:ext cx="651672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4400" b="1" dirty="0" smtClean="0">
                <a:solidFill>
                  <a:schemeClr val="tx1"/>
                </a:solidFill>
              </a:rPr>
              <a:t>Projekt-Hintergrund</a:t>
            </a:r>
          </a:p>
        </p:txBody>
      </p:sp>
      <p:sp>
        <p:nvSpPr>
          <p:cNvPr id="2" name="Rechteck 1"/>
          <p:cNvSpPr/>
          <p:nvPr/>
        </p:nvSpPr>
        <p:spPr>
          <a:xfrm>
            <a:off x="1912371" y="1124744"/>
            <a:ext cx="690809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800" dirty="0" smtClean="0"/>
              <a:t>Klimawandel </a:t>
            </a:r>
            <a:r>
              <a:rPr lang="de-DE" sz="2800" dirty="0"/>
              <a:t>längst </a:t>
            </a:r>
            <a:r>
              <a:rPr lang="de-DE" sz="2800" dirty="0" smtClean="0"/>
              <a:t>weltweit spürbar.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800" dirty="0" smtClean="0"/>
              <a:t>Sensibilisierung der Bevölkerung oft noch mangelhaft.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sz="2800" b="1" dirty="0" smtClean="0"/>
              <a:t>Alpenraum von </a:t>
            </a:r>
            <a:r>
              <a:rPr lang="de-DE" sz="2800" b="1" dirty="0"/>
              <a:t>den Folgen des Klimawandels </a:t>
            </a:r>
            <a:r>
              <a:rPr lang="de-DE" sz="2800" b="1" dirty="0" smtClean="0"/>
              <a:t>besonders betroffen:  </a:t>
            </a:r>
            <a:r>
              <a:rPr lang="de-DE" sz="2800" dirty="0"/>
              <a:t>Gebirgsregionen </a:t>
            </a:r>
            <a:r>
              <a:rPr lang="de-DE" sz="2800" dirty="0" smtClean="0"/>
              <a:t>reagieren überdurchschnittlich </a:t>
            </a:r>
            <a:r>
              <a:rPr lang="de-DE" sz="2800" dirty="0"/>
              <a:t>auf klimatische Veränderungen </a:t>
            </a:r>
            <a:r>
              <a:rPr lang="de-DE" sz="2800" dirty="0" smtClean="0"/>
              <a:t>. </a:t>
            </a:r>
            <a:r>
              <a:rPr lang="de-DE" sz="2800" dirty="0"/>
              <a:t>In der Hochgebirgsregion </a:t>
            </a:r>
            <a:r>
              <a:rPr lang="de-DE" sz="2800" dirty="0" smtClean="0"/>
              <a:t>(des </a:t>
            </a:r>
            <a:r>
              <a:rPr lang="de-DE" sz="2800" dirty="0"/>
              <a:t>Naturparks </a:t>
            </a:r>
            <a:r>
              <a:rPr lang="de-DE" sz="2800" dirty="0" smtClean="0"/>
              <a:t>Kaunergrat) </a:t>
            </a:r>
            <a:r>
              <a:rPr lang="de-DE" sz="2800" dirty="0"/>
              <a:t>stellt der Klimawandel Fauna und Flora vor große Herausforderungen</a:t>
            </a:r>
            <a:r>
              <a:rPr lang="de-DE" sz="2800" dirty="0" smtClean="0"/>
              <a:t>.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63030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-1" y="0"/>
            <a:ext cx="161240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" y="5819572"/>
            <a:ext cx="1448771" cy="898120"/>
          </a:xfrm>
          <a:prstGeom prst="rect">
            <a:avLst/>
          </a:prstGeom>
        </p:spPr>
      </p:pic>
      <p:sp>
        <p:nvSpPr>
          <p:cNvPr id="6" name="Untertitel 5"/>
          <p:cNvSpPr txBox="1">
            <a:spLocks/>
          </p:cNvSpPr>
          <p:nvPr/>
        </p:nvSpPr>
        <p:spPr>
          <a:xfrm>
            <a:off x="1835696" y="6268632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600" b="1" i="1" dirty="0" smtClean="0">
                <a:solidFill>
                  <a:srgbClr val="669900"/>
                </a:solidFill>
              </a:rPr>
              <a:t>Klimazeugen-Ausstellung.</a:t>
            </a:r>
          </a:p>
        </p:txBody>
      </p:sp>
      <p:sp>
        <p:nvSpPr>
          <p:cNvPr id="7" name="Untertitel 5"/>
          <p:cNvSpPr txBox="1">
            <a:spLocks/>
          </p:cNvSpPr>
          <p:nvPr/>
        </p:nvSpPr>
        <p:spPr>
          <a:xfrm>
            <a:off x="1858113" y="404664"/>
            <a:ext cx="651672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4400" b="1" dirty="0" smtClean="0">
                <a:solidFill>
                  <a:schemeClr val="tx1"/>
                </a:solidFill>
              </a:rPr>
              <a:t>Projekt-Ziele</a:t>
            </a:r>
          </a:p>
        </p:txBody>
      </p:sp>
      <p:sp>
        <p:nvSpPr>
          <p:cNvPr id="2" name="Rechteck 1"/>
          <p:cNvSpPr/>
          <p:nvPr/>
        </p:nvSpPr>
        <p:spPr>
          <a:xfrm>
            <a:off x="2045238" y="1340768"/>
            <a:ext cx="608883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 smtClean="0"/>
              <a:t>Sensibilisierung der Bevölkerung, auch der Kinder.</a:t>
            </a:r>
            <a:endParaRPr lang="de-DE" sz="32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 smtClean="0"/>
              <a:t>Aufzeigen der globalen Zusammenhänge, wer </a:t>
            </a:r>
            <a:r>
              <a:rPr lang="de-DE" sz="3200" dirty="0"/>
              <a:t>für den Klimawandel verantwortlich </a:t>
            </a:r>
            <a:r>
              <a:rPr lang="de-DE" sz="3200" dirty="0" smtClean="0"/>
              <a:t>ist und wen </a:t>
            </a:r>
            <a:r>
              <a:rPr lang="de-DE" sz="3200" dirty="0"/>
              <a:t>er besonders </a:t>
            </a:r>
            <a:r>
              <a:rPr lang="de-DE" sz="3200" dirty="0" smtClean="0"/>
              <a:t>trifft.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3200" dirty="0" smtClean="0"/>
              <a:t>Aufzeigen der Auswirkungen des Klimawandels auf die alpine Fauna und Flora.</a:t>
            </a:r>
            <a:endParaRPr lang="de-AT" sz="3200" dirty="0"/>
          </a:p>
        </p:txBody>
      </p:sp>
    </p:spTree>
    <p:extLst>
      <p:ext uri="{BB962C8B-B14F-4D97-AF65-F5344CB8AC3E}">
        <p14:creationId xmlns:p14="http://schemas.microsoft.com/office/powerpoint/2010/main" val="24750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-1" y="0"/>
            <a:ext cx="161240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" y="5819572"/>
            <a:ext cx="1448771" cy="898120"/>
          </a:xfrm>
          <a:prstGeom prst="rect">
            <a:avLst/>
          </a:prstGeom>
        </p:spPr>
      </p:pic>
      <p:sp>
        <p:nvSpPr>
          <p:cNvPr id="6" name="Untertitel 5"/>
          <p:cNvSpPr txBox="1">
            <a:spLocks/>
          </p:cNvSpPr>
          <p:nvPr/>
        </p:nvSpPr>
        <p:spPr>
          <a:xfrm>
            <a:off x="1835696" y="6268632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600" b="1" i="1" dirty="0" smtClean="0">
                <a:solidFill>
                  <a:srgbClr val="669900"/>
                </a:solidFill>
              </a:rPr>
              <a:t>Klimazeugen-Ausstellung.</a:t>
            </a:r>
          </a:p>
        </p:txBody>
      </p:sp>
      <p:sp>
        <p:nvSpPr>
          <p:cNvPr id="7" name="Untertitel 5"/>
          <p:cNvSpPr txBox="1">
            <a:spLocks/>
          </p:cNvSpPr>
          <p:nvPr/>
        </p:nvSpPr>
        <p:spPr>
          <a:xfrm>
            <a:off x="1858113" y="404664"/>
            <a:ext cx="651672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4400" b="1" dirty="0" smtClean="0">
                <a:solidFill>
                  <a:schemeClr val="tx1"/>
                </a:solidFill>
              </a:rPr>
              <a:t>Maßnahmen</a:t>
            </a:r>
          </a:p>
        </p:txBody>
      </p:sp>
      <p:sp>
        <p:nvSpPr>
          <p:cNvPr id="2" name="Rechteck 1"/>
          <p:cNvSpPr/>
          <p:nvPr/>
        </p:nvSpPr>
        <p:spPr>
          <a:xfrm>
            <a:off x="1957250" y="1281193"/>
            <a:ext cx="631844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 smtClean="0"/>
              <a:t>Zeigen der </a:t>
            </a:r>
            <a:r>
              <a:rPr lang="de-DE" sz="2800" b="1" dirty="0"/>
              <a:t>Ausstellung </a:t>
            </a:r>
            <a:r>
              <a:rPr lang="de-DE" sz="2800" dirty="0"/>
              <a:t>„Wir alle sind Zeugen – Menschen im Klimawandel“ von Klimabündnis Österreich </a:t>
            </a:r>
            <a:r>
              <a:rPr lang="de-DE" sz="2800" dirty="0" smtClean="0"/>
              <a:t>im </a:t>
            </a:r>
            <a:r>
              <a:rPr lang="de-DE" sz="2800" dirty="0"/>
              <a:t>Naturparkhaus </a:t>
            </a:r>
            <a:r>
              <a:rPr lang="de-DE" sz="2800" dirty="0" smtClean="0"/>
              <a:t>Kaunergrat.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 smtClean="0"/>
              <a:t>Erarbeitung eines eigenen Moduls </a:t>
            </a:r>
            <a:r>
              <a:rPr lang="de-DE" sz="2800" dirty="0" smtClean="0"/>
              <a:t>zum Thema „Klimawandel und Anpassung bei alpinen Tieren“.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800" b="1" dirty="0" smtClean="0"/>
              <a:t>Erarbeitung</a:t>
            </a:r>
            <a:r>
              <a:rPr lang="de-DE" sz="2800" dirty="0" smtClean="0"/>
              <a:t> eines ergänzenden, interaktiven Spieles.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251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193">
            <a:off x="4644914" y="3320054"/>
            <a:ext cx="4087259" cy="3052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hteck 7"/>
          <p:cNvSpPr/>
          <p:nvPr/>
        </p:nvSpPr>
        <p:spPr>
          <a:xfrm>
            <a:off x="-1" y="0"/>
            <a:ext cx="161240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" y="5819572"/>
            <a:ext cx="1448771" cy="898120"/>
          </a:xfrm>
          <a:prstGeom prst="rect">
            <a:avLst/>
          </a:prstGeom>
        </p:spPr>
      </p:pic>
      <p:sp>
        <p:nvSpPr>
          <p:cNvPr id="6" name="Untertitel 5"/>
          <p:cNvSpPr txBox="1">
            <a:spLocks/>
          </p:cNvSpPr>
          <p:nvPr/>
        </p:nvSpPr>
        <p:spPr>
          <a:xfrm>
            <a:off x="1835696" y="6268632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600" b="1" i="1" dirty="0" smtClean="0">
                <a:solidFill>
                  <a:srgbClr val="669900"/>
                </a:solidFill>
              </a:rPr>
              <a:t>Die Zukunft unserer Almen.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" r="21364" b="13371"/>
          <a:stretch/>
        </p:blipFill>
        <p:spPr>
          <a:xfrm rot="21413498">
            <a:off x="1638374" y="1709364"/>
            <a:ext cx="4084285" cy="3231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Untertitel 5"/>
          <p:cNvSpPr>
            <a:spLocks noGrp="1"/>
          </p:cNvSpPr>
          <p:nvPr>
            <p:ph type="subTitle" idx="1"/>
          </p:nvPr>
        </p:nvSpPr>
        <p:spPr>
          <a:xfrm>
            <a:off x="1979712" y="188640"/>
            <a:ext cx="6480720" cy="122413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de-AT" dirty="0">
                <a:solidFill>
                  <a:schemeClr val="tx1"/>
                </a:solidFill>
              </a:rPr>
              <a:t>Unterprojekt </a:t>
            </a:r>
            <a:r>
              <a:rPr lang="de-AT" dirty="0" smtClean="0">
                <a:solidFill>
                  <a:schemeClr val="tx1"/>
                </a:solidFill>
              </a:rPr>
              <a:t>5 </a:t>
            </a:r>
            <a:r>
              <a:rPr lang="de-AT" dirty="0">
                <a:solidFill>
                  <a:schemeClr val="tx1"/>
                </a:solidFill>
              </a:rPr>
              <a:t>Schirm:</a:t>
            </a:r>
          </a:p>
          <a:p>
            <a:pPr algn="l">
              <a:spcBef>
                <a:spcPts val="600"/>
              </a:spcBef>
            </a:pPr>
            <a:r>
              <a:rPr lang="de-AT" b="1" dirty="0">
                <a:solidFill>
                  <a:schemeClr val="tx1"/>
                </a:solidFill>
              </a:rPr>
              <a:t>KLAR! </a:t>
            </a:r>
            <a:r>
              <a:rPr lang="de-AT" b="1" dirty="0" smtClean="0">
                <a:solidFill>
                  <a:schemeClr val="tx1"/>
                </a:solidFill>
              </a:rPr>
              <a:t>Die Zukunft unserer Almen</a:t>
            </a:r>
            <a:endParaRPr lang="de-A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-1" y="0"/>
            <a:ext cx="161240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" y="5819572"/>
            <a:ext cx="1448771" cy="898120"/>
          </a:xfrm>
          <a:prstGeom prst="rect">
            <a:avLst/>
          </a:prstGeom>
        </p:spPr>
      </p:pic>
      <p:sp>
        <p:nvSpPr>
          <p:cNvPr id="7" name="Untertitel 5"/>
          <p:cNvSpPr>
            <a:spLocks noGrp="1"/>
          </p:cNvSpPr>
          <p:nvPr>
            <p:ph type="subTitle" idx="1"/>
          </p:nvPr>
        </p:nvSpPr>
        <p:spPr>
          <a:xfrm>
            <a:off x="1835696" y="6268632"/>
            <a:ext cx="4104456" cy="432048"/>
          </a:xfrm>
        </p:spPr>
        <p:txBody>
          <a:bodyPr>
            <a:normAutofit/>
          </a:bodyPr>
          <a:lstStyle/>
          <a:p>
            <a:pPr algn="l"/>
            <a:r>
              <a:rPr lang="de-AT" sz="1600" b="1" i="1" dirty="0" smtClean="0">
                <a:solidFill>
                  <a:srgbClr val="669900"/>
                </a:solidFill>
              </a:rPr>
              <a:t>Die Zukunft unserer Almen.</a:t>
            </a:r>
          </a:p>
        </p:txBody>
      </p:sp>
      <p:sp>
        <p:nvSpPr>
          <p:cNvPr id="5" name="Untertitel 5"/>
          <p:cNvSpPr txBox="1">
            <a:spLocks/>
          </p:cNvSpPr>
          <p:nvPr/>
        </p:nvSpPr>
        <p:spPr>
          <a:xfrm>
            <a:off x="2123728" y="404664"/>
            <a:ext cx="651672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4400" b="1" dirty="0" smtClean="0">
                <a:solidFill>
                  <a:schemeClr val="tx1"/>
                </a:solidFill>
              </a:rPr>
              <a:t>Projekt-Hintergrund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146323" y="1484784"/>
            <a:ext cx="684076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/>
              <a:t>Almen bieten …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2800" dirty="0"/>
              <a:t>e</a:t>
            </a:r>
            <a:r>
              <a:rPr lang="de-AT" sz="2800" dirty="0" smtClean="0"/>
              <a:t>ine wichtige Futtergrundlage für das Vieh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2800" dirty="0"/>
              <a:t>e</a:t>
            </a:r>
            <a:r>
              <a:rPr lang="de-AT" sz="2800" dirty="0" smtClean="0"/>
              <a:t>inen einzigartigen Erholungsraum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2800" dirty="0"/>
              <a:t>e</a:t>
            </a:r>
            <a:r>
              <a:rPr lang="de-AT" sz="2800" dirty="0" smtClean="0"/>
              <a:t>inen wichtigen Lebensraum für viele  wertvolle Tier- und Pflanzenarten</a:t>
            </a:r>
          </a:p>
          <a:p>
            <a:endParaRPr lang="de-AT" sz="2800" dirty="0"/>
          </a:p>
          <a:p>
            <a:r>
              <a:rPr lang="de-DE" sz="2800" b="1" dirty="0"/>
              <a:t>Die Almen bezeugen die gelebte Tradition der über Jahrhunderte betriebenen bäuerlichen Arbeit.</a:t>
            </a:r>
            <a:endParaRPr lang="de-AT" sz="2800" b="1" dirty="0" smtClean="0"/>
          </a:p>
          <a:p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8710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-1" y="0"/>
            <a:ext cx="161240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Untertitel 5"/>
          <p:cNvSpPr>
            <a:spLocks noGrp="1"/>
          </p:cNvSpPr>
          <p:nvPr>
            <p:ph type="subTitle" idx="1"/>
          </p:nvPr>
        </p:nvSpPr>
        <p:spPr>
          <a:xfrm>
            <a:off x="2051720" y="476672"/>
            <a:ext cx="6480720" cy="93610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de-AT" sz="4400" b="1" dirty="0" smtClean="0">
                <a:solidFill>
                  <a:schemeClr val="tx1"/>
                </a:solidFill>
              </a:rPr>
              <a:t>KLAR! Kaunergrat Koordination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" y="5819572"/>
            <a:ext cx="1448771" cy="898120"/>
          </a:xfrm>
          <a:prstGeom prst="rect">
            <a:avLst/>
          </a:prstGeom>
        </p:spPr>
      </p:pic>
      <p:sp>
        <p:nvSpPr>
          <p:cNvPr id="6" name="Untertitel 5"/>
          <p:cNvSpPr txBox="1">
            <a:spLocks/>
          </p:cNvSpPr>
          <p:nvPr/>
        </p:nvSpPr>
        <p:spPr>
          <a:xfrm>
            <a:off x="1835696" y="6268632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600" b="1" i="1" dirty="0" smtClean="0">
                <a:solidFill>
                  <a:srgbClr val="669900"/>
                </a:solidFill>
              </a:rPr>
              <a:t>KLAR! Kaunergrat Koordination.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1341">
            <a:off x="1639213" y="1593540"/>
            <a:ext cx="3156417" cy="4208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65">
            <a:off x="5137523" y="1368962"/>
            <a:ext cx="3354300" cy="2515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733">
            <a:off x="4801361" y="3890656"/>
            <a:ext cx="3317157" cy="2487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700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-1" y="0"/>
            <a:ext cx="161240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Untertitel 5"/>
          <p:cNvSpPr txBox="1">
            <a:spLocks/>
          </p:cNvSpPr>
          <p:nvPr/>
        </p:nvSpPr>
        <p:spPr>
          <a:xfrm>
            <a:off x="2051720" y="285573"/>
            <a:ext cx="615668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4400" b="1" dirty="0" smtClean="0">
                <a:solidFill>
                  <a:schemeClr val="tx1"/>
                </a:solidFill>
              </a:rPr>
              <a:t>Almen und Klimawandel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071580" y="1474628"/>
            <a:ext cx="67687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dirty="0" smtClean="0"/>
              <a:t>Das frühere Einsetzen der Vegetations-periode und der Anstieg der Waldgrenze führen zu</a:t>
            </a:r>
            <a:endParaRPr lang="de-AT" sz="2800" dirty="0"/>
          </a:p>
          <a:p>
            <a:pPr>
              <a:spcBef>
                <a:spcPts val="1200"/>
              </a:spcBef>
            </a:pPr>
            <a:r>
              <a:rPr lang="de-AT" sz="2800" dirty="0" smtClean="0">
                <a:sym typeface="Symbol"/>
              </a:rPr>
              <a:t> </a:t>
            </a:r>
            <a:r>
              <a:rPr lang="de-AT" sz="2800" dirty="0" err="1" smtClean="0"/>
              <a:t>Verungrasung</a:t>
            </a:r>
            <a:endParaRPr lang="de-AT" sz="2800" dirty="0" smtClean="0"/>
          </a:p>
          <a:p>
            <a:pPr>
              <a:spcBef>
                <a:spcPts val="600"/>
              </a:spcBef>
            </a:pPr>
            <a:r>
              <a:rPr lang="de-AT" sz="2800" dirty="0">
                <a:sym typeface="Symbol"/>
              </a:rPr>
              <a:t> </a:t>
            </a:r>
            <a:r>
              <a:rPr lang="de-AT" sz="2800" dirty="0" smtClean="0"/>
              <a:t>Ausbreitung der Zwergsträucher</a:t>
            </a:r>
          </a:p>
          <a:p>
            <a:pPr>
              <a:spcBef>
                <a:spcPts val="600"/>
              </a:spcBef>
            </a:pPr>
            <a:r>
              <a:rPr lang="de-AT" sz="2800" dirty="0">
                <a:sym typeface="Symbol"/>
              </a:rPr>
              <a:t> </a:t>
            </a:r>
            <a:r>
              <a:rPr lang="de-AT" sz="2800" dirty="0" smtClean="0"/>
              <a:t>Verlust von Almflächen</a:t>
            </a:r>
          </a:p>
          <a:p>
            <a:endParaRPr lang="de-AT" sz="2800" dirty="0"/>
          </a:p>
          <a:p>
            <a:r>
              <a:rPr lang="de-DE" sz="2800" b="1" dirty="0"/>
              <a:t>Die </a:t>
            </a:r>
            <a:r>
              <a:rPr lang="de-DE" sz="2800" b="1" dirty="0" smtClean="0"/>
              <a:t>Almwirtschaft muss sich an die </a:t>
            </a:r>
            <a:r>
              <a:rPr lang="de-DE" sz="2800" b="1" dirty="0" err="1" smtClean="0"/>
              <a:t>verän-derten</a:t>
            </a:r>
            <a:r>
              <a:rPr lang="de-DE" sz="2800" b="1" dirty="0" smtClean="0"/>
              <a:t> klimatischen Bedingungen anpassen.</a:t>
            </a:r>
            <a:endParaRPr lang="de-AT" sz="2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" y="5819572"/>
            <a:ext cx="1448771" cy="898120"/>
          </a:xfrm>
          <a:prstGeom prst="rect">
            <a:avLst/>
          </a:prstGeom>
        </p:spPr>
      </p:pic>
      <p:sp>
        <p:nvSpPr>
          <p:cNvPr id="9" name="Untertitel 5"/>
          <p:cNvSpPr txBox="1">
            <a:spLocks/>
          </p:cNvSpPr>
          <p:nvPr/>
        </p:nvSpPr>
        <p:spPr>
          <a:xfrm>
            <a:off x="1835696" y="6268632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600" b="1" i="1" smtClean="0">
                <a:solidFill>
                  <a:srgbClr val="669900"/>
                </a:solidFill>
              </a:rPr>
              <a:t>Die Zukunft unserer Almen.</a:t>
            </a:r>
            <a:endParaRPr lang="de-AT" sz="1600" b="1" i="1" dirty="0" smtClean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-1" y="0"/>
            <a:ext cx="161240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" y="5819572"/>
            <a:ext cx="1448771" cy="898120"/>
          </a:xfrm>
          <a:prstGeom prst="rect">
            <a:avLst/>
          </a:prstGeom>
        </p:spPr>
      </p:pic>
      <p:sp>
        <p:nvSpPr>
          <p:cNvPr id="7" name="Untertitel 5"/>
          <p:cNvSpPr>
            <a:spLocks noGrp="1"/>
          </p:cNvSpPr>
          <p:nvPr>
            <p:ph type="subTitle" idx="1"/>
          </p:nvPr>
        </p:nvSpPr>
        <p:spPr>
          <a:xfrm>
            <a:off x="1835696" y="6268632"/>
            <a:ext cx="4104456" cy="432048"/>
          </a:xfrm>
        </p:spPr>
        <p:txBody>
          <a:bodyPr>
            <a:normAutofit/>
          </a:bodyPr>
          <a:lstStyle/>
          <a:p>
            <a:pPr algn="l"/>
            <a:r>
              <a:rPr lang="de-AT" sz="1600" b="1" i="1" dirty="0" smtClean="0">
                <a:solidFill>
                  <a:srgbClr val="669900"/>
                </a:solidFill>
              </a:rPr>
              <a:t>Die Zukunft unserer Almen.</a:t>
            </a:r>
          </a:p>
        </p:txBody>
      </p:sp>
      <p:sp>
        <p:nvSpPr>
          <p:cNvPr id="5" name="Untertitel 5"/>
          <p:cNvSpPr txBox="1">
            <a:spLocks/>
          </p:cNvSpPr>
          <p:nvPr/>
        </p:nvSpPr>
        <p:spPr>
          <a:xfrm>
            <a:off x="2123728" y="404664"/>
            <a:ext cx="651672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4400" b="1" dirty="0" smtClean="0">
                <a:solidFill>
                  <a:schemeClr val="tx1"/>
                </a:solidFill>
              </a:rPr>
              <a:t>Projekt-Ziele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123728" y="1576652"/>
            <a:ext cx="684076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2800" dirty="0" smtClean="0"/>
              <a:t>Aufklärung der Almbetreiber über die Folgen des Klimawandels auf die Almwirtschaft.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2800" dirty="0" smtClean="0"/>
              <a:t>Erarbeitung notwendiger Anpassungs-schritte im Weidemanagement.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AT" sz="2800" dirty="0" smtClean="0"/>
              <a:t>Umsetzung und Dokumentation erster Maßnahmen auf Almen in der Region.</a:t>
            </a:r>
          </a:p>
          <a:p>
            <a:endParaRPr lang="de-DE" sz="2800" b="1" dirty="0" smtClean="0"/>
          </a:p>
          <a:p>
            <a:r>
              <a:rPr lang="de-DE" sz="2800" b="1" dirty="0" smtClean="0"/>
              <a:t>Erhalt einer intakten Almwirtschaft.</a:t>
            </a:r>
            <a:endParaRPr lang="de-AT" sz="2800" b="1" dirty="0" smtClean="0"/>
          </a:p>
          <a:p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78206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-1" y="0"/>
            <a:ext cx="161240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" y="5819572"/>
            <a:ext cx="1448771" cy="898120"/>
          </a:xfrm>
          <a:prstGeom prst="rect">
            <a:avLst/>
          </a:prstGeom>
        </p:spPr>
      </p:pic>
      <p:sp>
        <p:nvSpPr>
          <p:cNvPr id="7" name="Untertitel 5"/>
          <p:cNvSpPr>
            <a:spLocks noGrp="1"/>
          </p:cNvSpPr>
          <p:nvPr>
            <p:ph type="subTitle" idx="1"/>
          </p:nvPr>
        </p:nvSpPr>
        <p:spPr>
          <a:xfrm>
            <a:off x="1835696" y="6268632"/>
            <a:ext cx="4104456" cy="432048"/>
          </a:xfrm>
        </p:spPr>
        <p:txBody>
          <a:bodyPr>
            <a:normAutofit/>
          </a:bodyPr>
          <a:lstStyle/>
          <a:p>
            <a:pPr algn="l"/>
            <a:r>
              <a:rPr lang="de-AT" sz="1600" b="1" i="1" dirty="0" smtClean="0">
                <a:solidFill>
                  <a:srgbClr val="669900"/>
                </a:solidFill>
              </a:rPr>
              <a:t>Die Zukunft unserer Almen.</a:t>
            </a:r>
          </a:p>
        </p:txBody>
      </p:sp>
      <p:sp>
        <p:nvSpPr>
          <p:cNvPr id="5" name="Untertitel 5"/>
          <p:cNvSpPr txBox="1">
            <a:spLocks/>
          </p:cNvSpPr>
          <p:nvPr/>
        </p:nvSpPr>
        <p:spPr>
          <a:xfrm>
            <a:off x="2123728" y="404664"/>
            <a:ext cx="651672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4400" b="1" dirty="0" smtClean="0">
                <a:solidFill>
                  <a:schemeClr val="tx1"/>
                </a:solidFill>
              </a:rPr>
              <a:t>Maßnahmen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099111" y="1340768"/>
            <a:ext cx="649412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dirty="0" smtClean="0"/>
              <a:t>Vorbereitung und Durchführung von einem </a:t>
            </a:r>
            <a:r>
              <a:rPr lang="de-AT" sz="2800" b="1" dirty="0" smtClean="0"/>
              <a:t>Vortragsabend</a:t>
            </a:r>
            <a:r>
              <a:rPr lang="de-AT" sz="2800" dirty="0" smtClean="0"/>
              <a:t> im April 2018.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dirty="0" smtClean="0"/>
              <a:t>Betreuung von 2 </a:t>
            </a:r>
            <a:r>
              <a:rPr lang="de-AT" sz="2800" b="1" dirty="0" smtClean="0"/>
              <a:t>Projektalmen</a:t>
            </a:r>
            <a:r>
              <a:rPr lang="de-AT" sz="2800" dirty="0" smtClean="0"/>
              <a:t> im Gebiet, inkl. jeweils 3 Besuchen in den Sommern 2018 und 2019 und der Begleitung von Maßnahmen.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b="1" dirty="0" smtClean="0"/>
              <a:t>Exkursion</a:t>
            </a:r>
            <a:r>
              <a:rPr lang="de-AT" sz="2800" dirty="0" smtClean="0"/>
              <a:t> zu Projektalmen im Chiemgau im Sommer 2018.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dirty="0" smtClean="0"/>
              <a:t>Herausgabe eines </a:t>
            </a:r>
            <a:r>
              <a:rPr lang="de-AT" sz="2800" b="1" dirty="0" smtClean="0"/>
              <a:t>Informationsfolders</a:t>
            </a:r>
            <a:r>
              <a:rPr lang="de-AT" sz="2800" dirty="0" smtClean="0"/>
              <a:t> mit den Projektergebnissen.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13602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-1" y="0"/>
            <a:ext cx="161240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" y="5819572"/>
            <a:ext cx="1448771" cy="898120"/>
          </a:xfrm>
          <a:prstGeom prst="rect">
            <a:avLst/>
          </a:prstGeom>
        </p:spPr>
      </p:pic>
      <p:sp>
        <p:nvSpPr>
          <p:cNvPr id="6" name="Untertitel 5"/>
          <p:cNvSpPr txBox="1">
            <a:spLocks/>
          </p:cNvSpPr>
          <p:nvPr/>
        </p:nvSpPr>
        <p:spPr>
          <a:xfrm>
            <a:off x="1835696" y="6268632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600" b="1" i="1" dirty="0" smtClean="0">
                <a:solidFill>
                  <a:srgbClr val="669900"/>
                </a:solidFill>
              </a:rPr>
              <a:t>KLAR! Kaunergrat Koordination.</a:t>
            </a:r>
          </a:p>
        </p:txBody>
      </p:sp>
      <p:sp>
        <p:nvSpPr>
          <p:cNvPr id="9" name="Untertitel 5"/>
          <p:cNvSpPr txBox="1">
            <a:spLocks/>
          </p:cNvSpPr>
          <p:nvPr/>
        </p:nvSpPr>
        <p:spPr>
          <a:xfrm>
            <a:off x="2123728" y="404664"/>
            <a:ext cx="651672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4400" b="1" dirty="0" smtClean="0">
                <a:solidFill>
                  <a:schemeClr val="tx1"/>
                </a:solidFill>
              </a:rPr>
              <a:t>Projekt-Hintergrund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979711" y="1402804"/>
            <a:ext cx="691276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dirty="0" smtClean="0"/>
              <a:t>Gründung der KLAR! Kaunergrat.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dirty="0" smtClean="0"/>
              <a:t>Erarbeitung eines Anpassungskonzeptes im Jahr 2017 im Auftrag des Klima- und Energiefonds mit 12 Pilotprojekten.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dirty="0" smtClean="0"/>
              <a:t>2018/2019: Umsetzung der Pilotprojekte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dirty="0" smtClean="0"/>
              <a:t>Weiterentwicklung  </a:t>
            </a:r>
            <a:r>
              <a:rPr lang="de-AT" sz="2800" dirty="0"/>
              <a:t>des Klimawandelanpassungskonzept</a:t>
            </a:r>
            <a:r>
              <a:rPr lang="de-AT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30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-1" y="0"/>
            <a:ext cx="161240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" y="5819572"/>
            <a:ext cx="1448771" cy="898120"/>
          </a:xfrm>
          <a:prstGeom prst="rect">
            <a:avLst/>
          </a:prstGeom>
        </p:spPr>
      </p:pic>
      <p:sp>
        <p:nvSpPr>
          <p:cNvPr id="6" name="Untertitel 5"/>
          <p:cNvSpPr txBox="1">
            <a:spLocks/>
          </p:cNvSpPr>
          <p:nvPr/>
        </p:nvSpPr>
        <p:spPr>
          <a:xfrm>
            <a:off x="1835696" y="6268632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600" b="1" i="1" dirty="0" smtClean="0">
                <a:solidFill>
                  <a:srgbClr val="669900"/>
                </a:solidFill>
              </a:rPr>
              <a:t>KLAR! Kaunergrat Koordination.</a:t>
            </a:r>
          </a:p>
        </p:txBody>
      </p:sp>
      <p:sp>
        <p:nvSpPr>
          <p:cNvPr id="9" name="Untertitel 5"/>
          <p:cNvSpPr txBox="1">
            <a:spLocks/>
          </p:cNvSpPr>
          <p:nvPr/>
        </p:nvSpPr>
        <p:spPr>
          <a:xfrm>
            <a:off x="1951392" y="404664"/>
            <a:ext cx="651672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4400" b="1" dirty="0" smtClean="0">
                <a:solidFill>
                  <a:schemeClr val="tx1"/>
                </a:solidFill>
              </a:rPr>
              <a:t>Projekt-Ziele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925705" y="1464534"/>
            <a:ext cx="6912769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dirty="0" smtClean="0"/>
              <a:t>„Klimawandelanpassung“ in der Region zum Thema machen.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dirty="0" smtClean="0"/>
              <a:t>Umsetzung von mindestens 12 Projekten zur Klimawandelanpassung.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dirty="0" smtClean="0"/>
              <a:t>Vernetzung der 6 KLAR! Gemeinden und der Partner (TVBs, Naturpark, BFI, LWK).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dirty="0"/>
              <a:t>Netzwerkbildung mit </a:t>
            </a:r>
            <a:r>
              <a:rPr lang="de-AT" sz="2800" dirty="0" smtClean="0"/>
              <a:t>Landespolitik</a:t>
            </a:r>
            <a:r>
              <a:rPr lang="de-AT" sz="2800" dirty="0"/>
              <a:t>, </a:t>
            </a:r>
            <a:r>
              <a:rPr lang="de-AT" sz="2800" dirty="0" smtClean="0"/>
              <a:t>Landesverwaltung</a:t>
            </a:r>
            <a:r>
              <a:rPr lang="de-AT" sz="2800" dirty="0"/>
              <a:t> </a:t>
            </a:r>
            <a:r>
              <a:rPr lang="de-AT" sz="2800" dirty="0" smtClean="0"/>
              <a:t>und überregionalen Stakeholdern.</a:t>
            </a:r>
          </a:p>
        </p:txBody>
      </p:sp>
    </p:spTree>
    <p:extLst>
      <p:ext uri="{BB962C8B-B14F-4D97-AF65-F5344CB8AC3E}">
        <p14:creationId xmlns:p14="http://schemas.microsoft.com/office/powerpoint/2010/main" val="27113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-1" y="0"/>
            <a:ext cx="161240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" y="5819572"/>
            <a:ext cx="1448771" cy="898120"/>
          </a:xfrm>
          <a:prstGeom prst="rect">
            <a:avLst/>
          </a:prstGeom>
        </p:spPr>
      </p:pic>
      <p:sp>
        <p:nvSpPr>
          <p:cNvPr id="6" name="Untertitel 5"/>
          <p:cNvSpPr txBox="1">
            <a:spLocks/>
          </p:cNvSpPr>
          <p:nvPr/>
        </p:nvSpPr>
        <p:spPr>
          <a:xfrm>
            <a:off x="1835696" y="6268632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600" b="1" i="1" dirty="0" smtClean="0">
                <a:solidFill>
                  <a:srgbClr val="669900"/>
                </a:solidFill>
              </a:rPr>
              <a:t>KLAR! Kaunergrat Koordination.</a:t>
            </a:r>
          </a:p>
        </p:txBody>
      </p:sp>
      <p:sp>
        <p:nvSpPr>
          <p:cNvPr id="9" name="Untertitel 5"/>
          <p:cNvSpPr txBox="1">
            <a:spLocks/>
          </p:cNvSpPr>
          <p:nvPr/>
        </p:nvSpPr>
        <p:spPr>
          <a:xfrm>
            <a:off x="2058438" y="404664"/>
            <a:ext cx="651672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4400" b="1" dirty="0" smtClean="0">
                <a:solidFill>
                  <a:schemeClr val="tx1"/>
                </a:solidFill>
              </a:rPr>
              <a:t>Maßnahmen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979711" y="1343116"/>
            <a:ext cx="6912769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b="1" dirty="0" smtClean="0"/>
              <a:t>Koordination</a:t>
            </a:r>
            <a:r>
              <a:rPr lang="de-AT" sz="2800" dirty="0" smtClean="0"/>
              <a:t> der Steuerungsgruppe: </a:t>
            </a:r>
          </a:p>
          <a:p>
            <a:r>
              <a:rPr lang="de-AT" sz="2800" dirty="0" smtClean="0"/>
              <a:t>      mind. 2 Treffen pro Jahr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b="1" dirty="0" smtClean="0"/>
              <a:t>Projektbegleitung</a:t>
            </a:r>
            <a:r>
              <a:rPr lang="de-AT" sz="2800" dirty="0" smtClean="0"/>
              <a:t> der 12 KLAR!-Projekte inkl. Unterstützung bei Förderabwicklung und bei der Berichtslegung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b="1" dirty="0" smtClean="0"/>
              <a:t>Konzeption</a:t>
            </a:r>
            <a:r>
              <a:rPr lang="de-AT" sz="2800" dirty="0" smtClean="0"/>
              <a:t> innovativer KW-Projekte bzw. Unterstützung von Projektideen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b="1" dirty="0" smtClean="0"/>
              <a:t>Koordination</a:t>
            </a:r>
            <a:r>
              <a:rPr lang="de-AT" sz="2800" dirty="0" smtClean="0"/>
              <a:t> der Schulworkshops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b="1" dirty="0" smtClean="0"/>
              <a:t>Öffentlichkeitsarbeit</a:t>
            </a:r>
            <a:r>
              <a:rPr lang="de-AT" sz="2800" dirty="0" smtClean="0"/>
              <a:t> für die KLAR!</a:t>
            </a:r>
          </a:p>
        </p:txBody>
      </p:sp>
    </p:spTree>
    <p:extLst>
      <p:ext uri="{BB962C8B-B14F-4D97-AF65-F5344CB8AC3E}">
        <p14:creationId xmlns:p14="http://schemas.microsoft.com/office/powerpoint/2010/main" val="12819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dergebnis für wass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8144">
            <a:off x="2834037" y="4082191"/>
            <a:ext cx="5741417" cy="2058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Rechteck 7"/>
          <p:cNvSpPr/>
          <p:nvPr/>
        </p:nvSpPr>
        <p:spPr>
          <a:xfrm>
            <a:off x="-1" y="0"/>
            <a:ext cx="161240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Untertitel 5"/>
          <p:cNvSpPr>
            <a:spLocks noGrp="1"/>
          </p:cNvSpPr>
          <p:nvPr>
            <p:ph type="subTitle" idx="1"/>
          </p:nvPr>
        </p:nvSpPr>
        <p:spPr>
          <a:xfrm>
            <a:off x="2051720" y="476672"/>
            <a:ext cx="6480720" cy="936104"/>
          </a:xfrm>
        </p:spPr>
        <p:txBody>
          <a:bodyPr>
            <a:normAutofit/>
          </a:bodyPr>
          <a:lstStyle/>
          <a:p>
            <a:pPr algn="l"/>
            <a:r>
              <a:rPr lang="de-AT" sz="4400" b="1" dirty="0" smtClean="0">
                <a:solidFill>
                  <a:schemeClr val="tx1"/>
                </a:solidFill>
              </a:rPr>
              <a:t>KLAR! Wasser für alle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" y="5819572"/>
            <a:ext cx="1448771" cy="898120"/>
          </a:xfrm>
          <a:prstGeom prst="rect">
            <a:avLst/>
          </a:prstGeom>
        </p:spPr>
      </p:pic>
      <p:sp>
        <p:nvSpPr>
          <p:cNvPr id="6" name="Untertitel 5"/>
          <p:cNvSpPr txBox="1">
            <a:spLocks/>
          </p:cNvSpPr>
          <p:nvPr/>
        </p:nvSpPr>
        <p:spPr>
          <a:xfrm>
            <a:off x="1835696" y="6268632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600" b="1" i="1" dirty="0" smtClean="0">
                <a:solidFill>
                  <a:srgbClr val="669900"/>
                </a:solidFill>
              </a:rPr>
              <a:t>Wasser für alle.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9945">
            <a:off x="1590125" y="2025118"/>
            <a:ext cx="4983299" cy="26886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677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-1" y="0"/>
            <a:ext cx="161240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" y="5819572"/>
            <a:ext cx="1448771" cy="898120"/>
          </a:xfrm>
          <a:prstGeom prst="rect">
            <a:avLst/>
          </a:prstGeom>
        </p:spPr>
      </p:pic>
      <p:sp>
        <p:nvSpPr>
          <p:cNvPr id="6" name="Untertitel 5"/>
          <p:cNvSpPr txBox="1">
            <a:spLocks/>
          </p:cNvSpPr>
          <p:nvPr/>
        </p:nvSpPr>
        <p:spPr>
          <a:xfrm>
            <a:off x="1835696" y="6268632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600" b="1" i="1" dirty="0" smtClean="0">
                <a:solidFill>
                  <a:srgbClr val="669900"/>
                </a:solidFill>
              </a:rPr>
              <a:t>Wasser für alle.</a:t>
            </a:r>
          </a:p>
        </p:txBody>
      </p:sp>
      <p:sp>
        <p:nvSpPr>
          <p:cNvPr id="9" name="Untertitel 5"/>
          <p:cNvSpPr txBox="1">
            <a:spLocks/>
          </p:cNvSpPr>
          <p:nvPr/>
        </p:nvSpPr>
        <p:spPr>
          <a:xfrm>
            <a:off x="1907704" y="404664"/>
            <a:ext cx="651672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4400" b="1" dirty="0" smtClean="0">
                <a:solidFill>
                  <a:schemeClr val="tx1"/>
                </a:solidFill>
              </a:rPr>
              <a:t>Projekt-Hintergrund</a:t>
            </a:r>
          </a:p>
        </p:txBody>
      </p:sp>
      <p:sp>
        <p:nvSpPr>
          <p:cNvPr id="3" name="Rechteck 2"/>
          <p:cNvSpPr/>
          <p:nvPr/>
        </p:nvSpPr>
        <p:spPr>
          <a:xfrm>
            <a:off x="2042846" y="1305341"/>
            <a:ext cx="624644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dirty="0"/>
              <a:t>Hitzeperioden /</a:t>
            </a:r>
            <a:r>
              <a:rPr lang="de-AT" sz="2800" dirty="0" smtClean="0"/>
              <a:t> </a:t>
            </a:r>
            <a:r>
              <a:rPr lang="de-AT" sz="2800" dirty="0"/>
              <a:t>Trockenheit werden uns in Zukunft öfter treffen.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dirty="0"/>
              <a:t>Kinder, Jugendliche und ältere Menschen reagieren sehr </a:t>
            </a:r>
            <a:r>
              <a:rPr lang="de-AT" sz="2800" dirty="0" smtClean="0"/>
              <a:t>sensibel.</a:t>
            </a:r>
            <a:endParaRPr lang="de-AT" sz="2800" dirty="0"/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dirty="0"/>
              <a:t>Viel (Wasser) zu trinken </a:t>
            </a:r>
            <a:r>
              <a:rPr lang="de-AT" sz="2800" dirty="0" smtClean="0"/>
              <a:t>= </a:t>
            </a:r>
            <a:r>
              <a:rPr lang="de-AT" sz="2800" dirty="0"/>
              <a:t>beste </a:t>
            </a:r>
            <a:r>
              <a:rPr lang="de-AT" sz="2800" dirty="0" smtClean="0"/>
              <a:t>Gesundheitsvorsorge! Verhindert hitzebedingte Beeinträchtigungen.</a:t>
            </a:r>
            <a:endParaRPr lang="de-AT" sz="2800" dirty="0"/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2800" dirty="0" smtClean="0"/>
              <a:t>Großer </a:t>
            </a:r>
            <a:r>
              <a:rPr lang="de-AT" sz="2800" dirty="0"/>
              <a:t>Bedarf an </a:t>
            </a:r>
            <a:r>
              <a:rPr lang="de-AT" sz="2800" dirty="0" smtClean="0"/>
              <a:t>Trinkbrunnen, bei </a:t>
            </a:r>
            <a:r>
              <a:rPr lang="de-AT" sz="2800" dirty="0"/>
              <a:t>Spielplätzen, an Spazierwegen und öffentlichen Plätzen. </a:t>
            </a:r>
          </a:p>
        </p:txBody>
      </p:sp>
    </p:spTree>
    <p:extLst>
      <p:ext uri="{BB962C8B-B14F-4D97-AF65-F5344CB8AC3E}">
        <p14:creationId xmlns:p14="http://schemas.microsoft.com/office/powerpoint/2010/main" val="29727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-1" y="0"/>
            <a:ext cx="161240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" y="5819572"/>
            <a:ext cx="1448771" cy="898120"/>
          </a:xfrm>
          <a:prstGeom prst="rect">
            <a:avLst/>
          </a:prstGeom>
        </p:spPr>
      </p:pic>
      <p:sp>
        <p:nvSpPr>
          <p:cNvPr id="6" name="Untertitel 5"/>
          <p:cNvSpPr txBox="1">
            <a:spLocks/>
          </p:cNvSpPr>
          <p:nvPr/>
        </p:nvSpPr>
        <p:spPr>
          <a:xfrm>
            <a:off x="1835696" y="6268632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600" b="1" i="1" dirty="0" smtClean="0">
                <a:solidFill>
                  <a:srgbClr val="669900"/>
                </a:solidFill>
              </a:rPr>
              <a:t>Wasser für alle.</a:t>
            </a:r>
          </a:p>
        </p:txBody>
      </p:sp>
      <p:sp>
        <p:nvSpPr>
          <p:cNvPr id="9" name="Untertitel 5"/>
          <p:cNvSpPr txBox="1">
            <a:spLocks/>
          </p:cNvSpPr>
          <p:nvPr/>
        </p:nvSpPr>
        <p:spPr>
          <a:xfrm>
            <a:off x="1979712" y="404664"/>
            <a:ext cx="651672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4400" b="1" dirty="0" smtClean="0">
                <a:solidFill>
                  <a:schemeClr val="tx1"/>
                </a:solidFill>
              </a:rPr>
              <a:t>Projekt-Ziele</a:t>
            </a:r>
          </a:p>
        </p:txBody>
      </p:sp>
      <p:sp>
        <p:nvSpPr>
          <p:cNvPr id="2" name="Rechteck 1"/>
          <p:cNvSpPr/>
          <p:nvPr/>
        </p:nvSpPr>
        <p:spPr>
          <a:xfrm>
            <a:off x="1979712" y="1373560"/>
            <a:ext cx="6653559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3000" dirty="0" smtClean="0"/>
              <a:t>Gewährleistung der Trinkwasser-versorgung (während Hitzeperioden).</a:t>
            </a:r>
            <a:endParaRPr lang="de-AT" sz="3000" dirty="0"/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3000" dirty="0" smtClean="0"/>
              <a:t>Umsetzung von Maßnahmen zur Gesundheitsvorsorge bei Hitze.</a:t>
            </a:r>
          </a:p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3000" dirty="0" smtClean="0"/>
              <a:t>Berücksichtigung von besonders </a:t>
            </a:r>
            <a:r>
              <a:rPr lang="de-AT" sz="3000" dirty="0"/>
              <a:t>betroffenen sozialen Gruppen wie Kindern, älteren Menschen und sportlich aktiven </a:t>
            </a:r>
            <a:r>
              <a:rPr lang="de-AT" sz="3000" dirty="0" smtClean="0"/>
              <a:t>Menschen.</a:t>
            </a:r>
            <a:endParaRPr lang="de-AT" sz="3000" dirty="0"/>
          </a:p>
        </p:txBody>
      </p:sp>
    </p:spTree>
    <p:extLst>
      <p:ext uri="{BB962C8B-B14F-4D97-AF65-F5344CB8AC3E}">
        <p14:creationId xmlns:p14="http://schemas.microsoft.com/office/powerpoint/2010/main" val="10336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-1" y="0"/>
            <a:ext cx="161240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" y="5819572"/>
            <a:ext cx="1448771" cy="898120"/>
          </a:xfrm>
          <a:prstGeom prst="rect">
            <a:avLst/>
          </a:prstGeom>
        </p:spPr>
      </p:pic>
      <p:sp>
        <p:nvSpPr>
          <p:cNvPr id="6" name="Untertitel 5"/>
          <p:cNvSpPr txBox="1">
            <a:spLocks/>
          </p:cNvSpPr>
          <p:nvPr/>
        </p:nvSpPr>
        <p:spPr>
          <a:xfrm>
            <a:off x="1835696" y="6268632"/>
            <a:ext cx="4104456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1600" b="1" i="1" dirty="0" smtClean="0">
                <a:solidFill>
                  <a:srgbClr val="669900"/>
                </a:solidFill>
              </a:rPr>
              <a:t>Wasser für alle.</a:t>
            </a:r>
          </a:p>
        </p:txBody>
      </p:sp>
      <p:sp>
        <p:nvSpPr>
          <p:cNvPr id="9" name="Untertitel 5"/>
          <p:cNvSpPr txBox="1">
            <a:spLocks/>
          </p:cNvSpPr>
          <p:nvPr/>
        </p:nvSpPr>
        <p:spPr>
          <a:xfrm>
            <a:off x="2123728" y="404664"/>
            <a:ext cx="6516724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AT" sz="4400" b="1" dirty="0" smtClean="0">
                <a:solidFill>
                  <a:schemeClr val="tx1"/>
                </a:solidFill>
              </a:rPr>
              <a:t>Maßnahmen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26831"/>
            <a:ext cx="2107474" cy="260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979711" y="1556792"/>
            <a:ext cx="6660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AT" sz="3600" b="1" dirty="0" smtClean="0"/>
              <a:t>Errichtung von 14 Trinkbrunnen </a:t>
            </a:r>
            <a:r>
              <a:rPr lang="de-AT" sz="3600" dirty="0" smtClean="0"/>
              <a:t>an neuralgischen Stellen wie Spielplätzen, Spazierwegen und öffentlichen Plätzen</a:t>
            </a:r>
          </a:p>
        </p:txBody>
      </p:sp>
    </p:spTree>
    <p:extLst>
      <p:ext uri="{BB962C8B-B14F-4D97-AF65-F5344CB8AC3E}">
        <p14:creationId xmlns:p14="http://schemas.microsoft.com/office/powerpoint/2010/main" val="233949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Bildschirmpräsentation (4:3)</PresentationFormat>
  <Paragraphs>107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</vt:lpstr>
      <vt:lpstr>KLAR! Kaunergrat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KLAR! Region Kaunergrat</dc:title>
  <dc:creator>Gerald</dc:creator>
  <cp:lastModifiedBy>Gerald</cp:lastModifiedBy>
  <cp:revision>147</cp:revision>
  <dcterms:created xsi:type="dcterms:W3CDTF">2017-04-19T08:12:06Z</dcterms:created>
  <dcterms:modified xsi:type="dcterms:W3CDTF">2018-03-12T20:43:48Z</dcterms:modified>
</cp:coreProperties>
</file>